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  <p:sldMasterId id="2147483823" r:id="rId2"/>
  </p:sldMasterIdLst>
  <p:notesMasterIdLst>
    <p:notesMasterId r:id="rId14"/>
  </p:notesMasterIdLst>
  <p:handoutMasterIdLst>
    <p:handoutMasterId r:id="rId15"/>
  </p:handoutMasterIdLst>
  <p:sldIdLst>
    <p:sldId id="349" r:id="rId3"/>
    <p:sldId id="267" r:id="rId4"/>
    <p:sldId id="375" r:id="rId5"/>
    <p:sldId id="380" r:id="rId6"/>
    <p:sldId id="376" r:id="rId7"/>
    <p:sldId id="377" r:id="rId8"/>
    <p:sldId id="381" r:id="rId9"/>
    <p:sldId id="378" r:id="rId10"/>
    <p:sldId id="382" r:id="rId11"/>
    <p:sldId id="379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6374" autoAdjust="0"/>
  </p:normalViewPr>
  <p:slideViewPr>
    <p:cSldViewPr>
      <p:cViewPr varScale="1">
        <p:scale>
          <a:sx n="67" d="100"/>
          <a:sy n="67" d="100"/>
        </p:scale>
        <p:origin x="1204" y="40"/>
      </p:cViewPr>
      <p:guideLst>
        <p:guide orient="horz" pos="2160"/>
        <p:guide pos="4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253409-CFF8-41A2-953C-AE1645002510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13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E6F97F-6DEC-4BE2-B5AC-A711940D924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04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066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2663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320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44456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3615367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549847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668863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9677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887652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1394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8528029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061975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5415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234338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13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382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104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64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42752411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8360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40648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687502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oice blocks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2919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247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5583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80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846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73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8DA6CE66-0146-4689-BC9F-F56233496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C42393-43EC-43C0-933C-6729D4D70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3626" y="4723384"/>
            <a:ext cx="2758449" cy="149961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8" r:id="rId5"/>
    <p:sldLayoutId id="2147483819" r:id="rId6"/>
    <p:sldLayoutId id="2147483816" r:id="rId7"/>
    <p:sldLayoutId id="2147483820" r:id="rId8"/>
    <p:sldLayoutId id="2147483817" r:id="rId9"/>
    <p:sldLayoutId id="2147483821" r:id="rId10"/>
    <p:sldLayoutId id="2147483810" r:id="rId11"/>
    <p:sldLayoutId id="2147483804" r:id="rId12"/>
    <p:sldLayoutId id="2147483811" r:id="rId13"/>
    <p:sldLayoutId id="2147483807" r:id="rId14"/>
    <p:sldLayoutId id="2147483808" r:id="rId15"/>
    <p:sldLayoutId id="2147483809" r:id="rId16"/>
    <p:sldLayoutId id="2147483812" r:id="rId17"/>
    <p:sldLayoutId id="2147483813" r:id="rId18"/>
    <p:sldLayoutId id="2147483814" r:id="rId19"/>
    <p:sldLayoutId id="2147483815" r:id="rId20"/>
    <p:sldLayoutId id="2147483822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23852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  <p:sldLayoutId id="2147483845" r:id="rId22"/>
    <p:sldLayoutId id="2147483846" r:id="rId23"/>
    <p:sldLayoutId id="2147483847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Insert a Table</a:t>
            </a:r>
          </a:p>
          <a:p>
            <a:r>
              <a:rPr lang="en-US" altLang="en-US" dirty="0"/>
              <a:t>Modify a Table</a:t>
            </a:r>
          </a:p>
          <a:p>
            <a:r>
              <a:rPr lang="en-US" altLang="en-US" dirty="0"/>
              <a:t>Format a Table</a:t>
            </a:r>
          </a:p>
          <a:p>
            <a:r>
              <a:rPr lang="en-US" altLang="en-US" dirty="0"/>
              <a:t>Convert Text to a Table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Adding Tables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E3C62E-CCF8-4BF0-8AD5-D1B0B64B2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03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will convert the tabbed text under "The Need" into a Word table, and apply a table style.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Converting Text to a Table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097DBA-66E3-46C5-8C57-7BD6B1E4C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D590438-10E4-4869-BB20-4650D0D05DEF}"/>
              </a:ext>
            </a:extLst>
          </p:cNvPr>
          <p:cNvGrpSpPr/>
          <p:nvPr/>
        </p:nvGrpSpPr>
        <p:grpSpPr>
          <a:xfrm>
            <a:off x="865632" y="2003818"/>
            <a:ext cx="5502117" cy="4320782"/>
            <a:chOff x="1820942" y="1897221"/>
            <a:chExt cx="5502117" cy="4320782"/>
          </a:xfrm>
        </p:grpSpPr>
        <p:pic>
          <p:nvPicPr>
            <p:cNvPr id="6" name="Picture 5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1D9ABDA1-EEA9-4F42-93F1-2E3224CBC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0942" y="1897221"/>
              <a:ext cx="5502117" cy="183657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2FB6880-CDC5-402A-9BB3-A1FED7526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5252" y="5257800"/>
              <a:ext cx="5387807" cy="960203"/>
            </a:xfrm>
            <a:prstGeom prst="rect">
              <a:avLst/>
            </a:prstGeom>
          </p:spPr>
        </p:pic>
        <p:sp>
          <p:nvSpPr>
            <p:cNvPr id="13" name="Right Arrow 6">
              <a:extLst>
                <a:ext uri="{FF2B5EF4-FFF2-40B4-BE49-F238E27FC236}">
                  <a16:creationId xmlns:a16="http://schemas.microsoft.com/office/drawing/2014/main" id="{79C7BE1B-8D32-4E18-89E1-EE94C7E0B087}"/>
                </a:ext>
              </a:extLst>
            </p:cNvPr>
            <p:cNvSpPr/>
            <p:nvPr/>
          </p:nvSpPr>
          <p:spPr bwMode="auto">
            <a:xfrm rot="5400000">
              <a:off x="3664033" y="2310945"/>
              <a:ext cx="1568822" cy="4324888"/>
            </a:xfrm>
            <a:prstGeom prst="rightArrow">
              <a:avLst>
                <a:gd name="adj1" fmla="val 60630"/>
                <a:gd name="adj2" fmla="val 63007"/>
              </a:avLst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vert270" wrap="square" lIns="91440" tIns="4572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/>
            </a:p>
            <a:p>
              <a:pPr algn="ctr"/>
              <a:r>
                <a:rPr lang="en-US" sz="1600" dirty="0"/>
                <a:t>Convert tabbed text to table </a:t>
              </a:r>
            </a:p>
            <a:p>
              <a:pPr algn="ctr"/>
              <a:r>
                <a:rPr lang="en-US" sz="1600" dirty="0"/>
                <a:t>Apply </a:t>
              </a:r>
              <a:r>
                <a:rPr lang="en-US" sz="1600" b="1" dirty="0"/>
                <a:t>Grid Table 4 - Accent 1</a:t>
              </a:r>
              <a:endParaRPr lang="en-US" sz="1600" dirty="0"/>
            </a:p>
            <a:p>
              <a:pPr algn="ctr"/>
              <a:r>
                <a:rPr kumimoji="0" lang="en-US" sz="1600" i="0" u="none" strike="noStrike" cap="none" normalizeH="0" baseline="0" dirty="0">
                  <a:ln>
                    <a:noFill/>
                  </a:ln>
                  <a:effectLst/>
                </a:rPr>
                <a:t>style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9596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will tables help you create better documents?</a:t>
            </a:r>
          </a:p>
          <a:p>
            <a:r>
              <a:rPr lang="en-US" dirty="0"/>
              <a:t>What sort of information will you present in table form?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Insert a Table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Pull eligibility requirements out of the paragraph, and place them in a table instead.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Inserting a Table in a Document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D26BF79-B9B9-4E38-86C5-CEC33E9B5525}"/>
              </a:ext>
            </a:extLst>
          </p:cNvPr>
          <p:cNvGrpSpPr>
            <a:grpSpLocks noChangeAspect="1"/>
          </p:cNvGrpSpPr>
          <p:nvPr/>
        </p:nvGrpSpPr>
        <p:grpSpPr>
          <a:xfrm>
            <a:off x="838200" y="2161041"/>
            <a:ext cx="6829454" cy="4069634"/>
            <a:chOff x="676068" y="2161037"/>
            <a:chExt cx="7941223" cy="473213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068" y="4713814"/>
              <a:ext cx="7941223" cy="162546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/>
            <a:srcRect b="51225"/>
            <a:stretch/>
          </p:blipFill>
          <p:spPr>
            <a:xfrm>
              <a:off x="676068" y="2161037"/>
              <a:ext cx="7791863" cy="2047547"/>
            </a:xfrm>
            <a:prstGeom prst="rect">
              <a:avLst/>
            </a:prstGeom>
          </p:spPr>
        </p:pic>
        <p:sp>
          <p:nvSpPr>
            <p:cNvPr id="11" name="Arc 10"/>
            <p:cNvSpPr/>
            <p:nvPr/>
          </p:nvSpPr>
          <p:spPr bwMode="auto">
            <a:xfrm>
              <a:off x="3977603" y="2904618"/>
              <a:ext cx="4424932" cy="3988551"/>
            </a:xfrm>
            <a:prstGeom prst="arc">
              <a:avLst>
                <a:gd name="adj1" fmla="val 18059652"/>
                <a:gd name="adj2" fmla="val 2062839"/>
              </a:avLst>
            </a:prstGeom>
            <a:noFill/>
            <a:ln w="57150" cap="flat" cmpd="sng" algn="ctr">
              <a:solidFill>
                <a:srgbClr val="3300FF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Arc 11"/>
            <p:cNvSpPr/>
            <p:nvPr/>
          </p:nvSpPr>
          <p:spPr bwMode="auto">
            <a:xfrm flipH="1">
              <a:off x="2381046" y="3560544"/>
              <a:ext cx="3475885" cy="2066533"/>
            </a:xfrm>
            <a:prstGeom prst="arc">
              <a:avLst>
                <a:gd name="adj1" fmla="val 18716488"/>
                <a:gd name="adj2" fmla="val 6972902"/>
              </a:avLst>
            </a:prstGeom>
            <a:noFill/>
            <a:ln w="57150" cap="flat" cmpd="sng" algn="ctr">
              <a:solidFill>
                <a:srgbClr val="3300FF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7BFBA49-903E-429E-A7B5-9027C0136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490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Modify a Table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4966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need to insert a new row in the middle of the table.</a:t>
            </a:r>
          </a:p>
          <a:p>
            <a:r>
              <a:rPr lang="en-US" dirty="0"/>
              <a:t>Pressing Tab to create a new row only works from the last row, so you will have to use a different technique to insert a row.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Inserting a New Row in a Table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1F9A0-0C47-419D-8B1A-F2211DD9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413EA67-3E51-4958-AB31-FFF66D819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122" y="2624238"/>
            <a:ext cx="6777756" cy="179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88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need to rearrange the order of rows in the table.</a:t>
            </a:r>
          </a:p>
          <a:p>
            <a:r>
              <a:rPr lang="en-US" dirty="0"/>
              <a:t>You will use two different techniques to accomplish this.</a:t>
            </a:r>
          </a:p>
          <a:p>
            <a:r>
              <a:rPr lang="en-US" dirty="0"/>
              <a:t>Then you will adjust the column widths.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Moving and Resizing Rows and Columns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437" y="2981432"/>
            <a:ext cx="7453127" cy="1133368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0B067D-264C-46D5-96D4-4D32A3285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294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Format a Table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8900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will apply a table style to change the table’s formatting.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Formatting a Table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A10ECB8-3F42-4B47-BF99-588F70BBEF38}"/>
              </a:ext>
            </a:extLst>
          </p:cNvPr>
          <p:cNvGrpSpPr/>
          <p:nvPr/>
        </p:nvGrpSpPr>
        <p:grpSpPr>
          <a:xfrm>
            <a:off x="866453" y="1984891"/>
            <a:ext cx="5991547" cy="3958709"/>
            <a:chOff x="1585214" y="2149763"/>
            <a:chExt cx="5991547" cy="3958709"/>
          </a:xfrm>
        </p:grpSpPr>
        <p:sp>
          <p:nvSpPr>
            <p:cNvPr id="7" name="Right Arrow 6"/>
            <p:cNvSpPr/>
            <p:nvPr/>
          </p:nvSpPr>
          <p:spPr bwMode="auto">
            <a:xfrm rot="5400000">
              <a:off x="3744046" y="1978949"/>
              <a:ext cx="1568822" cy="4324888"/>
            </a:xfrm>
            <a:prstGeom prst="rightArrow">
              <a:avLst>
                <a:gd name="adj1" fmla="val 60630"/>
                <a:gd name="adj2" fmla="val 63007"/>
              </a:avLst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vert270" wrap="square" lIns="91440" tIns="4572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b="1" dirty="0"/>
                <a:t>Grid Table 4 - Accent 1</a:t>
              </a:r>
              <a:endParaRPr lang="en-US" sz="1600" dirty="0"/>
            </a:p>
            <a:p>
              <a:pPr algn="ctr"/>
              <a:r>
                <a:rPr kumimoji="0" lang="en-US" sz="1600" i="0" u="none" strike="noStrike" cap="none" normalizeH="0" baseline="0" dirty="0">
                  <a:ln>
                    <a:noFill/>
                  </a:ln>
                  <a:effectLst/>
                </a:rPr>
                <a:t>style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t="26771" b="26708"/>
            <a:stretch/>
          </p:blipFill>
          <p:spPr>
            <a:xfrm>
              <a:off x="1585214" y="3357212"/>
              <a:ext cx="5886486" cy="175622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95809" y="2149763"/>
              <a:ext cx="5980952" cy="90476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95809" y="5222758"/>
              <a:ext cx="5952381" cy="885714"/>
            </a:xfrm>
            <a:prstGeom prst="rect">
              <a:avLst/>
            </a:prstGeom>
          </p:spPr>
        </p:pic>
      </p:grp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F6CA97D-EFA1-4444-9E31-57C1CD41B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820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Convert Text to a Table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780286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76BD36C8-305F-4882-A7F2-4FEC1771BF9B}" vid="{8C8C92D2-93BC-4A65-94B1-661E8020A02F}"/>
    </a:ext>
  </a:extLst>
</a:theme>
</file>

<file path=ppt/theme/theme2.xml><?xml version="1.0" encoding="utf-8"?>
<a:theme xmlns:a="http://schemas.openxmlformats.org/drawingml/2006/main" name="1_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6BEC0BD8-CBC1-4359-9843-D396D766E33C}" vid="{38EE8EC0-0988-43AE-A844-D998A68DC4B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LO_Visuals_Template_3_3</Template>
  <TotalTime>216</TotalTime>
  <Words>254</Words>
  <Application>Microsoft Office PowerPoint</Application>
  <PresentationFormat>On-screen Show (4:3)</PresentationFormat>
  <Paragraphs>51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Myriad Pro</vt:lpstr>
      <vt:lpstr>LO Choice</vt:lpstr>
      <vt:lpstr>1_LO Choice</vt:lpstr>
      <vt:lpstr>Adding Tables</vt:lpstr>
      <vt:lpstr>Insert a Table</vt:lpstr>
      <vt:lpstr>Activity: Inserting a Table in a Document</vt:lpstr>
      <vt:lpstr>Modify a Table</vt:lpstr>
      <vt:lpstr>Activity: Inserting a New Row in a Table </vt:lpstr>
      <vt:lpstr>Activity: Moving and Resizing Rows and Columns</vt:lpstr>
      <vt:lpstr>Format a Table</vt:lpstr>
      <vt:lpstr>Activity: Formatting a Table</vt:lpstr>
      <vt:lpstr>Convert Text to a Table</vt:lpstr>
      <vt:lpstr>Activity: Converting Text to a Table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Adding Tables</dc:title>
  <dc:creator>Laurie Perry</dc:creator>
  <cp:lastModifiedBy>HP</cp:lastModifiedBy>
  <cp:revision>13</cp:revision>
  <dcterms:created xsi:type="dcterms:W3CDTF">2018-09-13T15:29:24Z</dcterms:created>
  <dcterms:modified xsi:type="dcterms:W3CDTF">2021-08-07T06:55:22Z</dcterms:modified>
</cp:coreProperties>
</file>